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7"/>
  </p:notesMasterIdLst>
  <p:sldIdLst>
    <p:sldId id="444" r:id="rId2"/>
    <p:sldId id="499" r:id="rId3"/>
    <p:sldId id="500" r:id="rId4"/>
    <p:sldId id="445" r:id="rId5"/>
    <p:sldId id="469" r:id="rId6"/>
    <p:sldId id="471" r:id="rId7"/>
    <p:sldId id="472" r:id="rId8"/>
    <p:sldId id="474" r:id="rId9"/>
    <p:sldId id="483" r:id="rId10"/>
    <p:sldId id="484" r:id="rId11"/>
    <p:sldId id="485" r:id="rId12"/>
    <p:sldId id="439" r:id="rId13"/>
    <p:sldId id="438" r:id="rId14"/>
    <p:sldId id="498" r:id="rId15"/>
    <p:sldId id="497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00"/>
    <a:srgbClr val="DDDDDD"/>
    <a:srgbClr val="FF0000"/>
    <a:srgbClr val="C0C0C0"/>
    <a:srgbClr val="003300"/>
    <a:srgbClr val="CC33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74" autoAdjust="0"/>
    <p:restoredTop sz="91074" autoAdjust="0"/>
  </p:normalViewPr>
  <p:slideViewPr>
    <p:cSldViewPr showGuides="1">
      <p:cViewPr varScale="1">
        <p:scale>
          <a:sx n="68" d="100"/>
          <a:sy n="68" d="100"/>
        </p:scale>
        <p:origin x="11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DD32481-00DD-4E91-9F81-01D3FE43BC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513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864CE94-767A-429B-931D-EF22DF43122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86AAC-EB89-4F8F-AA7E-3BEFC78FB37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C4155F01-DE57-47AD-866B-41D3E9F7385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7982E-AB28-4303-BA86-991F6C7704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A8ED7BE9-40E8-49E3-9789-35776E47EF4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D4BDA9D-F0E8-41A9-A3DA-D4A176B148E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E29D2-6EF6-4587-B494-7E0952EF3E7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F2DED95-2161-4AAF-A90C-91212741EC7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DB080F7F-272D-4B2B-9B7B-01DE72245F0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FE9EC60-2943-4676-9C65-8BFB4C86A89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0B120F5-644B-4410-A392-61DBFBB7890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12A12CE3-8666-4829-96E7-C34A886072A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86A5F91-39A6-4572-88CC-0C41F80E443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>
    <p:cut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Jacek Rudnicki</a:t>
            </a:r>
          </a:p>
          <a:p>
            <a:r>
              <a:rPr lang="pl-PL" dirty="0" smtClean="0"/>
              <a:t>Poznań 2013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/>
              <a:t>Standard stosowania zintegrowanego </a:t>
            </a:r>
            <a:r>
              <a:rPr lang="pl-PL" sz="3200" b="1" dirty="0" err="1" smtClean="0"/>
              <a:t>aEEG</a:t>
            </a:r>
            <a:r>
              <a:rPr lang="pl-PL" sz="3200" b="1" dirty="0" smtClean="0"/>
              <a:t> w neonatologii</a:t>
            </a:r>
            <a:endParaRPr lang="pl-PL" sz="3200" b="1" dirty="0"/>
          </a:p>
        </p:txBody>
      </p:sp>
      <p:pic>
        <p:nvPicPr>
          <p:cNvPr id="5" name="Obraz 4" descr="PUM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789040"/>
            <a:ext cx="2143125" cy="2133600"/>
          </a:xfrm>
          <a:prstGeom prst="rect">
            <a:avLst/>
          </a:prstGeom>
        </p:spPr>
      </p:pic>
      <p:pic>
        <p:nvPicPr>
          <p:cNvPr id="233473" name="Picture 1" descr="C:\Users\KPN\Documents\Moje dokumenty\LogoSzyman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4355976" cy="208613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Sekwencja </a:t>
            </a:r>
            <a:r>
              <a:rPr lang="pl-PL" b="1" dirty="0" err="1" smtClean="0"/>
              <a:t>Des&gt;niewielka</a:t>
            </a:r>
            <a:r>
              <a:rPr lang="pl-PL" b="1" dirty="0" smtClean="0"/>
              <a:t> </a:t>
            </a:r>
            <a:r>
              <a:rPr lang="pl-PL" b="1" dirty="0" err="1" smtClean="0"/>
              <a:t>Brady&gt;Epi</a:t>
            </a:r>
            <a:endParaRPr lang="pl-PL" b="1" dirty="0"/>
          </a:p>
        </p:txBody>
      </p:sp>
      <p:pic>
        <p:nvPicPr>
          <p:cNvPr id="4" name="Symbol zastępczy zawartości 3" descr="Legowicz2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8501122" cy="4830783"/>
          </a:xfrm>
        </p:spPr>
      </p:pic>
      <p:cxnSp>
        <p:nvCxnSpPr>
          <p:cNvPr id="6" name="Łącznik prosty 5"/>
          <p:cNvCxnSpPr/>
          <p:nvPr/>
        </p:nvCxnSpPr>
        <p:spPr>
          <a:xfrm rot="5400000">
            <a:off x="1214414" y="4143380"/>
            <a:ext cx="3714776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Rytmiczne wyładowania - Drgawki</a:t>
            </a:r>
            <a:endParaRPr lang="pl-PL" b="1" dirty="0"/>
          </a:p>
        </p:txBody>
      </p:sp>
      <p:pic>
        <p:nvPicPr>
          <p:cNvPr id="4" name="Symbol zastępczy zawartości 3" descr="Legowicz3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7729253" cy="483078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000" dirty="0" err="1"/>
              <a:t>Color</a:t>
            </a:r>
            <a:r>
              <a:rPr lang="pl-PL" sz="2000" dirty="0"/>
              <a:t> </a:t>
            </a:r>
            <a:r>
              <a:rPr lang="pl-PL" sz="2000" dirty="0" err="1"/>
              <a:t>Cerebral</a:t>
            </a:r>
            <a:r>
              <a:rPr lang="pl-PL" sz="2000" dirty="0"/>
              <a:t> </a:t>
            </a:r>
            <a:r>
              <a:rPr lang="pl-PL" sz="2000" dirty="0" err="1"/>
              <a:t>Function</a:t>
            </a:r>
            <a:r>
              <a:rPr lang="pl-PL" sz="2000" dirty="0"/>
              <a:t> Monitor (</a:t>
            </a:r>
            <a:r>
              <a:rPr lang="pl-PL" sz="2000" dirty="0" err="1" smtClean="0"/>
              <a:t>Elmiko</a:t>
            </a:r>
            <a:r>
              <a:rPr lang="pl-PL" sz="2000" dirty="0" smtClean="0"/>
              <a:t> Warszawa)</a:t>
            </a:r>
            <a:endParaRPr lang="pl-PL" sz="2000" dirty="0"/>
          </a:p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err="1" smtClean="0"/>
              <a:t>Polineurografia</a:t>
            </a:r>
            <a:r>
              <a:rPr lang="pl-PL" dirty="0" smtClean="0"/>
              <a:t>  (</a:t>
            </a:r>
            <a:r>
              <a:rPr lang="pl-PL" dirty="0" err="1" smtClean="0"/>
              <a:t>Elmiko</a:t>
            </a:r>
            <a:r>
              <a:rPr lang="pl-PL" dirty="0" smtClean="0"/>
              <a:t> Warszawa)</a:t>
            </a:r>
            <a:endParaRPr lang="pl-PL" dirty="0"/>
          </a:p>
        </p:txBody>
      </p:sp>
      <p:pic>
        <p:nvPicPr>
          <p:cNvPr id="5" name="Symbol zastępczy zawartości 4" descr="Megac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1625" y="3117652"/>
            <a:ext cx="4041775" cy="2526109"/>
          </a:xfrm>
        </p:spPr>
      </p:pic>
      <p:pic>
        <p:nvPicPr>
          <p:cNvPr id="6" name="Symbol zastępczy zawartości 5" descr="Megac1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pPr algn="l"/>
            <a:r>
              <a:rPr lang="pl-PL" sz="1600" b="1" dirty="0" smtClean="0"/>
              <a:t>„</a:t>
            </a:r>
            <a:r>
              <a:rPr lang="pl-PL" sz="1600" b="1" dirty="0" err="1" smtClean="0"/>
              <a:t>aEEG</a:t>
            </a:r>
            <a:r>
              <a:rPr lang="pl-PL" sz="1600" b="1" dirty="0" smtClean="0"/>
              <a:t> powinno być używane jako komplementarne ze standardowym EEG, w ścisłej współpracy pomiędzy neonatologami i klinicznymi neurofizjologami w celu optymalnego monitorowania EEG”  </a:t>
            </a:r>
            <a:r>
              <a:rPr lang="pl-PL" sz="1100" dirty="0" err="1" smtClean="0"/>
              <a:t>Hellstrom-Westas</a:t>
            </a:r>
            <a:r>
              <a:rPr lang="pl-PL" sz="1100" dirty="0" smtClean="0"/>
              <a:t> L; </a:t>
            </a:r>
            <a:r>
              <a:rPr lang="pl-PL" sz="1100" dirty="0" err="1" smtClean="0"/>
              <a:t>Rosen</a:t>
            </a:r>
            <a:r>
              <a:rPr lang="pl-PL" sz="1100" dirty="0" smtClean="0"/>
              <a:t> I. </a:t>
            </a:r>
            <a:r>
              <a:rPr lang="pl-PL" sz="1100" dirty="0" err="1" smtClean="0"/>
              <a:t>Semin</a:t>
            </a:r>
            <a:r>
              <a:rPr lang="pl-PL" sz="1100" dirty="0" smtClean="0"/>
              <a:t> </a:t>
            </a:r>
            <a:r>
              <a:rPr lang="pl-PL" sz="1100" dirty="0" err="1" smtClean="0"/>
              <a:t>Fetal</a:t>
            </a:r>
            <a:r>
              <a:rPr lang="pl-PL" sz="1100" dirty="0" smtClean="0"/>
              <a:t> </a:t>
            </a:r>
            <a:r>
              <a:rPr lang="pl-PL" sz="1100" dirty="0" err="1" smtClean="0"/>
              <a:t>Neonatal</a:t>
            </a:r>
            <a:r>
              <a:rPr lang="pl-PL" sz="1100" dirty="0" smtClean="0"/>
              <a:t> Med. 2006 Dec (6), pp. 503-11</a:t>
            </a:r>
            <a:endParaRPr lang="pl-PL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Color</a:t>
            </a:r>
            <a:r>
              <a:rPr lang="pl-PL" dirty="0" smtClean="0"/>
              <a:t> </a:t>
            </a:r>
            <a:r>
              <a:rPr lang="pl-PL" dirty="0" err="1" smtClean="0"/>
              <a:t>Cerebral</a:t>
            </a:r>
            <a:r>
              <a:rPr lang="pl-PL" dirty="0" smtClean="0"/>
              <a:t> </a:t>
            </a:r>
            <a:r>
              <a:rPr lang="pl-PL" dirty="0" err="1" smtClean="0"/>
              <a:t>Function</a:t>
            </a:r>
            <a:r>
              <a:rPr lang="pl-PL" dirty="0" smtClean="0"/>
              <a:t> Monitor (</a:t>
            </a:r>
            <a:r>
              <a:rPr lang="pl-PL" dirty="0" err="1" smtClean="0"/>
              <a:t>Elmiko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err="1" smtClean="0"/>
              <a:t>Polineurografia</a:t>
            </a:r>
            <a:r>
              <a:rPr lang="pl-PL" dirty="0" smtClean="0"/>
              <a:t> (</a:t>
            </a:r>
            <a:r>
              <a:rPr lang="pl-PL" dirty="0" err="1" smtClean="0"/>
              <a:t>Elmiko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8" name="Symbol zastępczy zawartości 7" descr="Korotko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1625" y="3117652"/>
            <a:ext cx="4041775" cy="2526109"/>
          </a:xfrm>
        </p:spPr>
      </p:pic>
      <p:pic>
        <p:nvPicPr>
          <p:cNvPr id="9" name="Symbol zastępczy zawartości 8" descr="Korotko1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Autofit/>
          </a:bodyPr>
          <a:lstStyle/>
          <a:p>
            <a:pPr algn="l"/>
            <a:r>
              <a:rPr lang="pl-PL" sz="2400" b="1" dirty="0" smtClean="0"/>
              <a:t>„Ostatecznie, </a:t>
            </a:r>
            <a:r>
              <a:rPr lang="pl-PL" sz="2400" b="1" dirty="0" err="1" smtClean="0"/>
              <a:t>aEEG</a:t>
            </a:r>
            <a:r>
              <a:rPr lang="pl-PL" sz="2400" b="1" dirty="0" smtClean="0"/>
              <a:t> jest bardzo użytecznym badaniem ale w połączeniu ze standardowym EEG” </a:t>
            </a:r>
            <a:r>
              <a:rPr lang="pl-PL" sz="1600" dirty="0" smtClean="0"/>
              <a:t>Bednarek N. i </a:t>
            </a:r>
            <a:r>
              <a:rPr lang="pl-PL" sz="1600" dirty="0" err="1" smtClean="0"/>
              <a:t>wsp</a:t>
            </a:r>
            <a:r>
              <a:rPr lang="pl-PL" sz="1600" dirty="0" smtClean="0"/>
              <a:t>. </a:t>
            </a:r>
            <a:r>
              <a:rPr lang="pl-PL" sz="1600" dirty="0" err="1" smtClean="0"/>
              <a:t>Arch</a:t>
            </a:r>
            <a:r>
              <a:rPr lang="pl-PL" sz="1600" dirty="0" smtClean="0"/>
              <a:t> </a:t>
            </a:r>
            <a:r>
              <a:rPr lang="pl-PL" sz="1600" dirty="0" err="1" smtClean="0"/>
              <a:t>Pediatr</a:t>
            </a:r>
            <a:r>
              <a:rPr lang="pl-PL" sz="1600" dirty="0" smtClean="0"/>
              <a:t> 2008 </a:t>
            </a:r>
            <a:r>
              <a:rPr lang="pl-PL" sz="1600" dirty="0" err="1" smtClean="0"/>
              <a:t>Aug</a:t>
            </a:r>
            <a:r>
              <a:rPr lang="pl-PL" sz="1600" dirty="0" smtClean="0"/>
              <a:t>; Vol. 15(8), pp. 1326-31 </a:t>
            </a:r>
            <a:endParaRPr lang="pl-PL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79513" y="188638"/>
          <a:ext cx="8784976" cy="619268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623670"/>
                <a:gridCol w="1387101"/>
                <a:gridCol w="1387101"/>
                <a:gridCol w="1387104"/>
              </a:tblGrid>
              <a:tr h="3761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cs typeface="Aharoni" pitchFamily="2" charset="-79"/>
                        </a:rPr>
                        <a:t>Aktywność mózgu</a:t>
                      </a:r>
                      <a:endParaRPr lang="pl-PL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+mn-lt"/>
                          <a:cs typeface="Aharoni" pitchFamily="2" charset="-79"/>
                        </a:rPr>
                        <a:t>EEG</a:t>
                      </a:r>
                      <a:endParaRPr lang="pl-PL" sz="11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+mn-lt"/>
                          <a:cs typeface="Aharoni" pitchFamily="2" charset="-79"/>
                        </a:rPr>
                        <a:t>aEEG</a:t>
                      </a:r>
                      <a:endParaRPr lang="pl-PL" sz="11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cs typeface="Aharoni" pitchFamily="2" charset="-79"/>
                        </a:rPr>
                        <a:t>CCFM</a:t>
                      </a:r>
                      <a:endParaRPr lang="pl-PL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</a:tr>
              <a:tr h="3761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Pomiar amplitudy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</a:tr>
              <a:tr h="4409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Pomiar częstotliwości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Nie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</a:tr>
              <a:tr h="4232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Ocena synchronizacji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Nie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Nie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</a:tr>
              <a:tr h="3761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Ocena symetrii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Nie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</a:tr>
              <a:tr h="7706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Ocena przerwy między wyładowaniami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Nie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</a:tr>
              <a:tr h="4232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Cykl sen wybudzanie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</a:tr>
              <a:tr h="6189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Specyficzna ocena dojrzewania mózgu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Nie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Nie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</a:tr>
              <a:tr h="3944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Informacje topograficzne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Nie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Nie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</a:tr>
              <a:tr h="3761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Drgawki uogólnione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</a:tr>
              <a:tr h="3761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Drgawki ogniskowe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Nie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Nie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</a:tr>
              <a:tr h="4409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Identyfikacja artefaktów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Nie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</a:tr>
              <a:tr h="4232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Korelacja z SaO</a:t>
                      </a:r>
                      <a:r>
                        <a:rPr lang="pl-PL" sz="1400" b="0" baseline="-25000">
                          <a:latin typeface="+mn-lt"/>
                          <a:cs typeface="Aharoni" pitchFamily="2" charset="-79"/>
                        </a:rPr>
                        <a:t>2 </a:t>
                      </a: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i pulsem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Nie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Nie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</a:tr>
              <a:tr h="3761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Video nadzór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latin typeface="+mn-lt"/>
                          <a:cs typeface="Aharoni" pitchFamily="2" charset="-79"/>
                        </a:rPr>
                        <a:t>Nie</a:t>
                      </a:r>
                      <a:endParaRPr lang="pl-PL" sz="1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cs typeface="Aharoni" pitchFamily="2" charset="-79"/>
                        </a:rPr>
                        <a:t>Tak</a:t>
                      </a:r>
                      <a:endParaRPr lang="pl-PL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Aharoni" pitchFamily="2" charset="-79"/>
                      </a:endParaRPr>
                    </a:p>
                  </a:txBody>
                  <a:tcPr marL="50800" marR="50800" marT="0" marB="0"/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+mn-lt"/>
              </a:rPr>
              <a:t>Wskazania do zintegrowanego EEG</a:t>
            </a:r>
            <a:endParaRPr lang="pl-PL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Encefalopatia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niedotlenieniowo-niedokrwienna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Drgawki lub   stany mogące być drgawkami (bezdechy, wzmożone napięcie mięśniowe, osłabione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napięciee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mięśniowe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Znaczące zaburzenia neurologiczne (wady mózgowia, uszkodzenia naczyń)</a:t>
            </a:r>
          </a:p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Po zatrzymaniu akcji serca i resuscytacji</a:t>
            </a:r>
          </a:p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Wrodzone choroby metaboliczne (zaburzenia cyklu mocznika, hipoglikemia, kwasica metaboliczna, hipokalcemia)</a:t>
            </a:r>
          </a:p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Płodowy zespół alkoholowy, nikotynowy, zespół abstynencyjny</a:t>
            </a:r>
          </a:p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Monitorowanie leczenia drgawek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CCFM </a:t>
            </a:r>
            <a:r>
              <a:rPr lang="pl-PL" dirty="0" err="1" smtClean="0"/>
              <a:t>Color</a:t>
            </a:r>
            <a:r>
              <a:rPr lang="pl-PL" dirty="0" smtClean="0"/>
              <a:t> </a:t>
            </a:r>
            <a:r>
              <a:rPr lang="pl-PL" dirty="0" err="1" smtClean="0"/>
              <a:t>Cerebral</a:t>
            </a:r>
            <a:r>
              <a:rPr lang="pl-PL" dirty="0" smtClean="0"/>
              <a:t> </a:t>
            </a:r>
            <a:r>
              <a:rPr lang="pl-PL" dirty="0" err="1" smtClean="0"/>
              <a:t>Function</a:t>
            </a:r>
            <a:r>
              <a:rPr lang="pl-PL" dirty="0" smtClean="0"/>
              <a:t> Monitor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Termin monitorowanie pochodzi od łacińskiego słowa </a:t>
            </a:r>
            <a:r>
              <a:rPr lang="pl-PL" i="1" dirty="0"/>
              <a:t>„</a:t>
            </a:r>
            <a:r>
              <a:rPr lang="pl-PL" i="1" dirty="0" err="1"/>
              <a:t>monere</a:t>
            </a:r>
            <a:r>
              <a:rPr lang="pl-PL" i="1" dirty="0"/>
              <a:t>”</a:t>
            </a:r>
            <a:r>
              <a:rPr lang="pl-PL" dirty="0"/>
              <a:t> </a:t>
            </a:r>
            <a:r>
              <a:rPr lang="pl-PL" dirty="0" smtClean="0"/>
              <a:t>ostrzegać.</a:t>
            </a:r>
          </a:p>
          <a:p>
            <a:r>
              <a:rPr lang="pl-PL" dirty="0" smtClean="0"/>
              <a:t>Monitorowanie </a:t>
            </a:r>
            <a:r>
              <a:rPr lang="pl-PL" dirty="0"/>
              <a:t>elektrycznej aktywności kory mózgu zintegrowanym </a:t>
            </a:r>
            <a:r>
              <a:rPr lang="pl-PL" dirty="0" err="1"/>
              <a:t>aEEG</a:t>
            </a:r>
            <a:r>
              <a:rPr lang="pl-PL" dirty="0"/>
              <a:t> (</a:t>
            </a:r>
            <a:r>
              <a:rPr lang="pl-PL" dirty="0" err="1"/>
              <a:t>amplified</a:t>
            </a:r>
            <a:r>
              <a:rPr lang="pl-PL" dirty="0"/>
              <a:t> EEG) służy wykrywaniu zmian w zapisie trwającym wiele godzin lub dni, w różnych stanach klinicznych, w trakcie interwencji medycznych i w ocenie ich skutków</a:t>
            </a:r>
            <a:r>
              <a:rPr lang="pl-PL" dirty="0" smtClean="0"/>
              <a:t>.</a:t>
            </a:r>
          </a:p>
          <a:p>
            <a:r>
              <a:rPr lang="pl-PL" dirty="0" smtClean="0"/>
              <a:t>Można to badanie przyrównać do </a:t>
            </a:r>
            <a:r>
              <a:rPr lang="pl-PL" dirty="0" err="1" smtClean="0"/>
              <a:t>Holtera</a:t>
            </a:r>
            <a:r>
              <a:rPr lang="pl-PL" dirty="0" smtClean="0"/>
              <a:t> serca.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8760388"/>
      </p:ext>
    </p:extLst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CCFM </a:t>
            </a:r>
            <a:r>
              <a:rPr lang="pl-PL" dirty="0" err="1" smtClean="0"/>
              <a:t>Color</a:t>
            </a:r>
            <a:r>
              <a:rPr lang="pl-PL" dirty="0" smtClean="0"/>
              <a:t> </a:t>
            </a:r>
            <a:r>
              <a:rPr lang="pl-PL" dirty="0" err="1"/>
              <a:t>C</a:t>
            </a:r>
            <a:r>
              <a:rPr lang="pl-PL" dirty="0" err="1" smtClean="0"/>
              <a:t>erebral</a:t>
            </a:r>
            <a:r>
              <a:rPr lang="pl-PL" dirty="0" smtClean="0"/>
              <a:t> </a:t>
            </a:r>
            <a:r>
              <a:rPr lang="pl-PL" dirty="0" err="1" smtClean="0"/>
              <a:t>Function</a:t>
            </a:r>
            <a:r>
              <a:rPr lang="pl-PL" dirty="0" smtClean="0"/>
              <a:t> Monitor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Ciągłe monitorowanie EEG jest standardem w opiece nad noworodkami w intensywnej </a:t>
            </a:r>
            <a:r>
              <a:rPr lang="pl-PL" dirty="0" smtClean="0"/>
              <a:t>terapii.</a:t>
            </a:r>
          </a:p>
          <a:p>
            <a:r>
              <a:rPr lang="pl-PL" dirty="0"/>
              <a:t>Badanie </a:t>
            </a:r>
            <a:r>
              <a:rPr lang="pl-PL" dirty="0" err="1"/>
              <a:t>aEEG</a:t>
            </a:r>
            <a:r>
              <a:rPr lang="pl-PL" dirty="0"/>
              <a:t> pozwala zbieranie w czasie rzeczywistym informacji o elektrycznej aktywności mózgu noworodka szczególnie wrażliwego na zmiany w utlenowaniu i </a:t>
            </a:r>
            <a:r>
              <a:rPr lang="pl-PL" dirty="0" smtClean="0"/>
              <a:t>ukrwieniu.</a:t>
            </a:r>
          </a:p>
          <a:p>
            <a:r>
              <a:rPr lang="pl-PL" dirty="0" smtClean="0"/>
              <a:t>Pozwala </a:t>
            </a:r>
            <a:r>
              <a:rPr lang="pl-PL" dirty="0"/>
              <a:t>wykryć drgawki, które u noworodków często manifestują się tylko w </a:t>
            </a:r>
            <a:r>
              <a:rPr lang="pl-PL" dirty="0" smtClean="0"/>
              <a:t>EEG.</a:t>
            </a:r>
          </a:p>
          <a:p>
            <a:r>
              <a:rPr lang="pl-PL" dirty="0"/>
              <a:t>U</a:t>
            </a:r>
            <a:r>
              <a:rPr lang="pl-PL" dirty="0" smtClean="0"/>
              <a:t>łatwia </a:t>
            </a:r>
            <a:r>
              <a:rPr lang="pl-PL" dirty="0"/>
              <a:t>różnicowanie i ocenę efektów leczenia w tym w hipotermii a także przepowiada rozwój neurologiczny u noworodków z encefalopatią. 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647650748"/>
      </p:ext>
    </p:extLst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„Rozwój ludzkiego mózgu jest jednym z najważniejszych zagadnień współczesnej biologii i ma głęboki wpływ na medycynę i  społeczeństwo.” Hugo </a:t>
            </a:r>
            <a:r>
              <a:rPr lang="pl-PL" sz="2000" dirty="0" err="1" smtClean="0"/>
              <a:t>Lagercranz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Kacper  24 tygodnie</a:t>
            </a:r>
          </a:p>
        </p:txBody>
      </p:sp>
      <p:graphicFrame>
        <p:nvGraphicFramePr>
          <p:cNvPr id="215042" name="Object 3"/>
          <p:cNvGraphicFramePr>
            <a:graphicFrameLocks noGrp="1" noChangeAspect="1"/>
          </p:cNvGraphicFramePr>
          <p:nvPr>
            <p:ph type="pic" idx="1"/>
          </p:nvPr>
        </p:nvGraphicFramePr>
        <p:xfrm>
          <a:off x="3089275" y="609600"/>
          <a:ext cx="56896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5" name="Obraz - mapa bitowa" r:id="rId3" imgW="6095238" imgH="4571429" progId="PBrush">
                  <p:embed/>
                </p:oleObj>
              </mc:Choice>
              <mc:Fallback>
                <p:oleObj name="Obraz - mapa bitowa" r:id="rId3" imgW="6095238" imgH="4571429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609600"/>
                        <a:ext cx="56896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71508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Depresja zapisu &lt;5uV (kolor czarny) w 1 dobie życia</a:t>
            </a:r>
            <a:endParaRPr lang="pl-PL" sz="2400" b="1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4853" y="1571612"/>
            <a:ext cx="8174293" cy="4929222"/>
          </a:xfr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77 doba życia, napad </a:t>
            </a:r>
            <a:r>
              <a:rPr lang="pl-PL" sz="2000" b="1" dirty="0" err="1" smtClean="0"/>
              <a:t>Epi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Like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Activity</a:t>
            </a:r>
            <a:r>
              <a:rPr lang="pl-PL" sz="2000" b="1" dirty="0" smtClean="0"/>
              <a:t> (kolor czerwony)</a:t>
            </a:r>
            <a:endParaRPr lang="pl-PL" sz="2000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8712200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/>
              <a:t>87 doba życia, zapis prawidłowy (kolor niebieski)</a:t>
            </a:r>
            <a:endParaRPr lang="pl-PL" sz="2400" b="1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330" y="1714488"/>
            <a:ext cx="8427339" cy="490222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Cechy </a:t>
            </a:r>
            <a:r>
              <a:rPr lang="pl-PL" b="1" dirty="0" err="1" smtClean="0"/>
              <a:t>Eeg</a:t>
            </a:r>
            <a:r>
              <a:rPr lang="pl-PL" b="1" dirty="0" smtClean="0"/>
              <a:t> wcześniaka w 24-27 tygodniu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00000"/>
            </a:pPr>
            <a:r>
              <a:rPr lang="pl-PL" sz="2800" dirty="0" smtClean="0">
                <a:solidFill>
                  <a:srgbClr val="006600"/>
                </a:solidFill>
                <a:latin typeface="Arial Narrow" pitchFamily="34" charset="0"/>
              </a:rPr>
              <a:t>Zapis nieciągły</a:t>
            </a:r>
          </a:p>
          <a:p>
            <a:pPr>
              <a:buClr>
                <a:srgbClr val="FF9900"/>
              </a:buClr>
              <a:buSzPct val="100000"/>
            </a:pPr>
            <a:r>
              <a:rPr lang="pl-PL" sz="2800" dirty="0" smtClean="0">
                <a:solidFill>
                  <a:srgbClr val="006600"/>
                </a:solidFill>
                <a:latin typeface="Arial Narrow" pitchFamily="34" charset="0"/>
              </a:rPr>
              <a:t>Krótkie wyładowania &gt;300uV, fale delta 0,3-1 Hz</a:t>
            </a:r>
          </a:p>
          <a:p>
            <a:pPr>
              <a:buClr>
                <a:srgbClr val="FF9900"/>
              </a:buClr>
              <a:buSzPct val="100000"/>
            </a:pPr>
            <a:r>
              <a:rPr lang="pl-PL" sz="2800" dirty="0" smtClean="0">
                <a:solidFill>
                  <a:srgbClr val="006600"/>
                </a:solidFill>
                <a:latin typeface="Arial Narrow" pitchFamily="34" charset="0"/>
              </a:rPr>
              <a:t>Rytm </a:t>
            </a:r>
            <a:r>
              <a:rPr lang="pl-PL" sz="2800" dirty="0" err="1" smtClean="0">
                <a:solidFill>
                  <a:srgbClr val="006600"/>
                </a:solidFill>
                <a:latin typeface="Arial Narrow" pitchFamily="34" charset="0"/>
              </a:rPr>
              <a:t>Theta</a:t>
            </a:r>
            <a:r>
              <a:rPr lang="pl-PL" sz="2800" dirty="0" smtClean="0">
                <a:solidFill>
                  <a:srgbClr val="006600"/>
                </a:solidFill>
                <a:latin typeface="Arial Narrow" pitchFamily="34" charset="0"/>
              </a:rPr>
              <a:t> wysokonapięciowy</a:t>
            </a:r>
          </a:p>
          <a:p>
            <a:pPr>
              <a:buClr>
                <a:srgbClr val="FF9900"/>
              </a:buClr>
              <a:buSzPct val="100000"/>
            </a:pPr>
            <a:r>
              <a:rPr lang="pl-PL" sz="2800" dirty="0" smtClean="0">
                <a:solidFill>
                  <a:srgbClr val="006600"/>
                </a:solidFill>
                <a:latin typeface="Arial Narrow" pitchFamily="34" charset="0"/>
              </a:rPr>
              <a:t>Obecna synchronia między półkulami</a:t>
            </a:r>
          </a:p>
          <a:p>
            <a:pPr>
              <a:buClr>
                <a:srgbClr val="FF9900"/>
              </a:buClr>
              <a:buSzPct val="100000"/>
            </a:pPr>
            <a:r>
              <a:rPr lang="pl-PL" sz="2800" dirty="0" smtClean="0">
                <a:solidFill>
                  <a:srgbClr val="006600"/>
                </a:solidFill>
                <a:latin typeface="Arial Narrow" pitchFamily="34" charset="0"/>
              </a:rPr>
              <a:t>Ujawnia się w zapisie czynność podkorowa</a:t>
            </a:r>
          </a:p>
          <a:p>
            <a:pPr>
              <a:buClr>
                <a:srgbClr val="FF9900"/>
              </a:buClr>
              <a:buSzPct val="100000"/>
            </a:pPr>
            <a:r>
              <a:rPr lang="pl-PL" sz="2800" dirty="0" smtClean="0">
                <a:solidFill>
                  <a:srgbClr val="006600"/>
                </a:solidFill>
                <a:latin typeface="Arial Narrow" pitchFamily="34" charset="0"/>
              </a:rPr>
              <a:t>Łatwość wyzwalania drgawek z niedojrzałości układu pobudzająco-hamującego</a:t>
            </a:r>
          </a:p>
          <a:p>
            <a:pPr>
              <a:buClr>
                <a:srgbClr val="FF9900"/>
              </a:buClr>
              <a:buSzPct val="100000"/>
            </a:pPr>
            <a:r>
              <a:rPr lang="pl-PL" sz="2800" dirty="0" smtClean="0">
                <a:solidFill>
                  <a:srgbClr val="006600"/>
                </a:solidFill>
                <a:latin typeface="Arial Narrow" pitchFamily="34" charset="0"/>
              </a:rPr>
              <a:t>Brak różnicowania amplitudy w fazie snu i czuwania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pl-PL" sz="2200" b="1" dirty="0" smtClean="0"/>
              <a:t>Sekwencja zdarzeń</a:t>
            </a:r>
            <a:br>
              <a:rPr lang="pl-PL" sz="2200" b="1" dirty="0" smtClean="0"/>
            </a:br>
            <a:r>
              <a:rPr lang="pl-PL" sz="2000" dirty="0" smtClean="0"/>
              <a:t>Linijka pozwala na określanie sekwencji i głębokości zdarzeń. W tym wypadku </a:t>
            </a:r>
            <a:r>
              <a:rPr lang="pl-PL" sz="2000" dirty="0" err="1" smtClean="0"/>
              <a:t>Des&gt;Epi&gt;i</a:t>
            </a:r>
            <a:r>
              <a:rPr lang="pl-PL" sz="2000" dirty="0" smtClean="0"/>
              <a:t> nieznaczne przyśpieszenie pulsu</a:t>
            </a:r>
            <a:endParaRPr lang="pl-PL" dirty="0"/>
          </a:p>
        </p:txBody>
      </p:sp>
      <p:pic>
        <p:nvPicPr>
          <p:cNvPr id="5" name="Symbol zastępczy zawartości 4" descr="Legowicz1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3"/>
            <a:ext cx="8572560" cy="4643470"/>
          </a:xfrm>
        </p:spPr>
      </p:pic>
      <p:sp>
        <p:nvSpPr>
          <p:cNvPr id="8" name="Strzałka w prawo 7"/>
          <p:cNvSpPr/>
          <p:nvPr/>
        </p:nvSpPr>
        <p:spPr>
          <a:xfrm>
            <a:off x="2714612" y="3929066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2857488" y="29289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2857488" y="2285992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8947</TotalTime>
  <Words>502</Words>
  <Application>Microsoft Office PowerPoint</Application>
  <PresentationFormat>Pokaz na ekranie (4:3)</PresentationFormat>
  <Paragraphs>99</Paragraphs>
  <Slides>15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Aharoni</vt:lpstr>
      <vt:lpstr>Arial</vt:lpstr>
      <vt:lpstr>Arial Narrow</vt:lpstr>
      <vt:lpstr>Georgia</vt:lpstr>
      <vt:lpstr>Times New Roman</vt:lpstr>
      <vt:lpstr>Wingdings</vt:lpstr>
      <vt:lpstr>Wingdings 2</vt:lpstr>
      <vt:lpstr>Miejski</vt:lpstr>
      <vt:lpstr>Obraz - mapa bitowa</vt:lpstr>
      <vt:lpstr>Standard stosowania zintegrowanego aEEG w neonatologii</vt:lpstr>
      <vt:lpstr>CCFM Color Cerebral Function Monitor</vt:lpstr>
      <vt:lpstr>CCFM Color Cerebral Function Monitor</vt:lpstr>
      <vt:lpstr>„Rozwój ludzkiego mózgu jest jednym z najważniejszych zagadnień współczesnej biologii i ma głęboki wpływ na medycynę i  społeczeństwo.” Hugo Lagercranz </vt:lpstr>
      <vt:lpstr>Depresja zapisu &lt;5uV (kolor czarny) w 1 dobie życia</vt:lpstr>
      <vt:lpstr>77 doba życia, napad Epi Like Activity (kolor czerwony)</vt:lpstr>
      <vt:lpstr>87 doba życia, zapis prawidłowy (kolor niebieski)</vt:lpstr>
      <vt:lpstr>Cechy Eeg wcześniaka w 24-27 tygodniu </vt:lpstr>
      <vt:lpstr>Sekwencja zdarzeń Linijka pozwala na określanie sekwencji i głębokości zdarzeń. W tym wypadku Des&gt;Epi&gt;i nieznaczne przyśpieszenie pulsu</vt:lpstr>
      <vt:lpstr>Sekwencja Des&gt;niewielka Brady&gt;Epi</vt:lpstr>
      <vt:lpstr>Rytmiczne wyładowania - Drgawki</vt:lpstr>
      <vt:lpstr>„aEEG powinno być używane jako komplementarne ze standardowym EEG, w ścisłej współpracy pomiędzy neonatologami i klinicznymi neurofizjologami w celu optymalnego monitorowania EEG”  Hellstrom-Westas L; Rosen I. Semin Fetal Neonatal Med. 2006 Dec (6), pp. 503-11</vt:lpstr>
      <vt:lpstr>„Ostatecznie, aEEG jest bardzo użytecznym badaniem ale w połączeniu ze standardowym EEG” Bednarek N. i wsp. Arch Pediatr 2008 Aug; Vol. 15(8), pp. 1326-31 </vt:lpstr>
      <vt:lpstr>Prezentacja programu PowerPoint</vt:lpstr>
      <vt:lpstr>Wskazania do zintegrowanego EEG</vt:lpstr>
    </vt:vector>
  </TitlesOfParts>
  <Company>Pomorska Akademia Medyczna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Wpływ ciśnienia tętniczego krwi, PaCO2 i przepływu krwi w aorcie na mózgowe krążenie krwi u wcześniaków</dc:title>
  <dc:creator>Jacek Rudnicki</dc:creator>
  <cp:lastModifiedBy>Jacek Rudnicki</cp:lastModifiedBy>
  <cp:revision>176</cp:revision>
  <dcterms:created xsi:type="dcterms:W3CDTF">2004-11-21T12:09:29Z</dcterms:created>
  <dcterms:modified xsi:type="dcterms:W3CDTF">2013-11-30T07:30:02Z</dcterms:modified>
</cp:coreProperties>
</file>